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 smtClean="0"/>
              <a:t>Faceți clic pentru a edita stilul de subtitlu coordonator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6A12-DFBC-4B90-91BA-936A2D4448B4}" type="datetimeFigureOut">
              <a:rPr lang="ro-RO" smtClean="0"/>
              <a:t>18.03.2020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ED311-078E-42EF-9CC3-FC98B2DD3C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03945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6A12-DFBC-4B90-91BA-936A2D4448B4}" type="datetimeFigureOut">
              <a:rPr lang="ro-RO" smtClean="0"/>
              <a:t>18.03.2020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ED311-078E-42EF-9CC3-FC98B2DD3C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79180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6A12-DFBC-4B90-91BA-936A2D4448B4}" type="datetimeFigureOut">
              <a:rPr lang="ro-RO" smtClean="0"/>
              <a:t>18.03.2020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ED311-078E-42EF-9CC3-FC98B2DD3C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04273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6A12-DFBC-4B90-91BA-936A2D4448B4}" type="datetimeFigureOut">
              <a:rPr lang="ro-RO" smtClean="0"/>
              <a:t>18.03.2020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ED311-078E-42EF-9CC3-FC98B2DD3C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91081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6A12-DFBC-4B90-91BA-936A2D4448B4}" type="datetimeFigureOut">
              <a:rPr lang="ro-RO" smtClean="0"/>
              <a:t>18.03.2020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ED311-078E-42EF-9CC3-FC98B2DD3C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74470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6A12-DFBC-4B90-91BA-936A2D4448B4}" type="datetimeFigureOut">
              <a:rPr lang="ro-RO" smtClean="0"/>
              <a:t>18.03.2020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ED311-078E-42EF-9CC3-FC98B2DD3C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05948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6A12-DFBC-4B90-91BA-936A2D4448B4}" type="datetimeFigureOut">
              <a:rPr lang="ro-RO" smtClean="0"/>
              <a:t>18.03.2020</a:t>
            </a:fld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ED311-078E-42EF-9CC3-FC98B2DD3C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76602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6A12-DFBC-4B90-91BA-936A2D4448B4}" type="datetimeFigureOut">
              <a:rPr lang="ro-RO" smtClean="0"/>
              <a:t>18.03.2020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ED311-078E-42EF-9CC3-FC98B2DD3C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8262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6A12-DFBC-4B90-91BA-936A2D4448B4}" type="datetimeFigureOut">
              <a:rPr lang="ro-RO" smtClean="0"/>
              <a:t>18.03.2020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ED311-078E-42EF-9CC3-FC98B2DD3C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2448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6A12-DFBC-4B90-91BA-936A2D4448B4}" type="datetimeFigureOut">
              <a:rPr lang="ro-RO" smtClean="0"/>
              <a:t>18.03.2020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ED311-078E-42EF-9CC3-FC98B2DD3C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47237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6A12-DFBC-4B90-91BA-936A2D4448B4}" type="datetimeFigureOut">
              <a:rPr lang="ro-RO" smtClean="0"/>
              <a:t>18.03.2020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ED311-078E-42EF-9CC3-FC98B2DD3C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85028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06A12-DFBC-4B90-91BA-936A2D4448B4}" type="datetimeFigureOut">
              <a:rPr lang="ro-RO" smtClean="0"/>
              <a:t>18.03.2020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ED311-078E-42EF-9CC3-FC98B2DD3C0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1815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1524000" y="374073"/>
            <a:ext cx="9144000" cy="623453"/>
          </a:xfrm>
        </p:spPr>
        <p:txBody>
          <a:bodyPr>
            <a:normAutofit/>
          </a:bodyPr>
          <a:lstStyle/>
          <a:p>
            <a:r>
              <a:rPr lang="ro-RO" sz="2800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Cuvinte  paronime</a:t>
            </a:r>
            <a:endParaRPr lang="ro-RO" sz="2800" i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706583" y="1454727"/>
            <a:ext cx="11249890" cy="4932219"/>
          </a:xfrm>
        </p:spPr>
        <p:txBody>
          <a:bodyPr/>
          <a:lstStyle/>
          <a:p>
            <a:pPr algn="just"/>
            <a:endParaRPr lang="ro-RO" dirty="0"/>
          </a:p>
        </p:txBody>
      </p:sp>
      <p:sp>
        <p:nvSpPr>
          <p:cNvPr id="10" name="Oval 9"/>
          <p:cNvSpPr/>
          <p:nvPr/>
        </p:nvSpPr>
        <p:spPr>
          <a:xfrm>
            <a:off x="1052944" y="1870364"/>
            <a:ext cx="3269674" cy="40593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S-Z</a:t>
            </a:r>
          </a:p>
          <a:p>
            <a:pPr algn="ctr"/>
            <a:endParaRPr lang="ro-RO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o-RO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sac-zac</a:t>
            </a:r>
            <a:endParaRPr lang="ro-RO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r>
              <a:rPr lang="ro-RO" dirty="0" err="1">
                <a:solidFill>
                  <a:schemeClr val="tx1"/>
                </a:solidFill>
                <a:latin typeface="Arial Black" panose="020B0A04020102020204" pitchFamily="34" charset="0"/>
              </a:rPr>
              <a:t>saţ-zaţ</a:t>
            </a:r>
            <a:endParaRPr lang="ro-RO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seu- zeu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sare-zare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seamă-zeamă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oase –oaze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vase –vaze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varsă –varză</a:t>
            </a:r>
          </a:p>
        </p:txBody>
      </p:sp>
      <p:sp>
        <p:nvSpPr>
          <p:cNvPr id="17" name="Oval 16"/>
          <p:cNvSpPr/>
          <p:nvPr/>
        </p:nvSpPr>
        <p:spPr>
          <a:xfrm>
            <a:off x="4499262" y="1870364"/>
            <a:ext cx="3259283" cy="40593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S-T</a:t>
            </a:r>
          </a:p>
          <a:p>
            <a:pPr algn="ctr"/>
            <a:endParaRPr lang="ro-RO" dirty="0" smtClean="0">
              <a:latin typeface="Arial Black" panose="020B0A04020102020204" pitchFamily="34" charset="0"/>
            </a:endParaRPr>
          </a:p>
          <a:p>
            <a:pPr algn="ctr"/>
            <a:r>
              <a:rPr lang="ro-RO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pas </a:t>
            </a:r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–pat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sac –tac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sos –tos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tos –tot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sale -tale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scos -scot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plasă –plată</a:t>
            </a:r>
          </a:p>
        </p:txBody>
      </p:sp>
      <p:sp>
        <p:nvSpPr>
          <p:cNvPr id="18" name="Oval 17"/>
          <p:cNvSpPr/>
          <p:nvPr/>
        </p:nvSpPr>
        <p:spPr>
          <a:xfrm>
            <a:off x="8257309" y="1995055"/>
            <a:ext cx="3144982" cy="39346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T-S</a:t>
            </a:r>
          </a:p>
          <a:p>
            <a:pPr algn="ctr"/>
            <a:r>
              <a:rPr lang="ro-RO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toc-soc</a:t>
            </a:r>
          </a:p>
          <a:p>
            <a:pPr algn="ctr"/>
            <a:r>
              <a:rPr lang="ro-RO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tos-sos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t</a:t>
            </a:r>
            <a:r>
              <a:rPr lang="ro-RO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oi-soi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t</a:t>
            </a:r>
            <a:r>
              <a:rPr lang="ro-RO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ur-sur</a:t>
            </a:r>
          </a:p>
          <a:p>
            <a:pPr algn="ctr"/>
            <a:r>
              <a:rPr lang="ro-RO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pat-pas</a:t>
            </a:r>
          </a:p>
          <a:p>
            <a:pPr algn="ctr"/>
            <a:r>
              <a:rPr lang="ro-RO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tură-sură</a:t>
            </a:r>
          </a:p>
          <a:p>
            <a:pPr algn="ctr"/>
            <a:r>
              <a:rPr lang="ro-RO" dirty="0">
                <a:solidFill>
                  <a:schemeClr val="tx1"/>
                </a:solidFill>
                <a:latin typeface="Arial Black" panose="020B0A04020102020204" pitchFamily="34" charset="0"/>
              </a:rPr>
              <a:t>t</a:t>
            </a:r>
            <a:r>
              <a:rPr lang="ro-RO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oi-soi</a:t>
            </a:r>
            <a:endParaRPr lang="ro-RO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413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4802"/>
          </a:xfrm>
        </p:spPr>
        <p:txBody>
          <a:bodyPr/>
          <a:lstStyle/>
          <a:p>
            <a:pPr algn="ctr"/>
            <a:r>
              <a:rPr lang="ro-RO" i="1" dirty="0">
                <a:solidFill>
                  <a:srgbClr val="FF0000"/>
                </a:solidFill>
                <a:latin typeface="Arial Black" panose="020B0A04020102020204" pitchFamily="34" charset="0"/>
              </a:rPr>
              <a:t>Cuvinte  paronime</a:t>
            </a:r>
            <a:endParaRPr lang="ro-RO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4287" y="1343891"/>
            <a:ext cx="3560186" cy="5209308"/>
          </a:xfrm>
          <a:prstGeom prst="verticalScrol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Z-S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zac-sac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zar-sar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zaţ-saţ</a:t>
            </a:r>
            <a:endParaRPr kumimoji="0" lang="ro-RO" altLang="ro-RO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zer-ser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Zeu-seu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oaze-oase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pază-pasă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rază-rasă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zare-sare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zile-sile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zimţ-simţ</a:t>
            </a:r>
            <a:endParaRPr kumimoji="0" lang="ro-RO" altLang="ro-RO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varză-varsă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zeamă-seamă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groază-groasă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ro-RO" altLang="ro-RO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3962400" y="1343891"/>
            <a:ext cx="3588327" cy="5209308"/>
          </a:xfrm>
          <a:prstGeom prst="verticalScrol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o-RO" b="1" dirty="0">
                <a:solidFill>
                  <a:srgbClr val="FF0000"/>
                </a:solidFill>
              </a:rPr>
              <a:t>Z-L-J-T-B-N</a:t>
            </a:r>
            <a:endParaRPr kumimoji="0" lang="ro-RO" altLang="ro-RO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zac-sac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zar-sar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zaţ-saţ</a:t>
            </a:r>
            <a:endParaRPr kumimoji="0" lang="ro-RO" altLang="ro-RO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zer-ser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Zeu-seu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oaze-oase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pază-pasă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rază-rasă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zare-sare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zile-sile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zimţ-simţ</a:t>
            </a:r>
            <a:endParaRPr kumimoji="0" lang="ro-RO" altLang="ro-RO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varză-varsă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zeamă-seamă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groază-groasă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ro-RO" altLang="ro-RO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7814395" y="1343891"/>
            <a:ext cx="3393931" cy="5209308"/>
          </a:xfrm>
          <a:prstGeom prst="verticalScrol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o-RO" sz="1400" b="1" dirty="0">
                <a:solidFill>
                  <a:srgbClr val="FF0000"/>
                </a:solidFill>
                <a:latin typeface="Arial Black" panose="020B0A04020102020204" pitchFamily="34" charset="0"/>
              </a:rPr>
              <a:t>Z-C-D-F-M-N-P-R-Ş-Ţ</a:t>
            </a: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trează-treacă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roz-rod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barză-bardă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pânză-pândă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zise-fise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zare-mare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zile-mile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Zina-Nina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zic-pic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zob-rob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tiz-tir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cozi-</a:t>
            </a:r>
            <a:r>
              <a:rPr kumimoji="0" lang="ro-RO" altLang="ro-RO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coşi</a:t>
            </a:r>
            <a:endParaRPr kumimoji="0" lang="ro-RO" altLang="ro-RO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fază-</a:t>
            </a:r>
            <a:r>
              <a:rPr kumimoji="0" lang="ro-RO" altLang="ro-RO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faţă</a:t>
            </a:r>
            <a:endParaRPr kumimoji="0" lang="ro-RO" altLang="ro-RO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rază-</a:t>
            </a:r>
            <a:r>
              <a:rPr kumimoji="0" lang="ro-RO" altLang="ro-RO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raţă</a:t>
            </a:r>
            <a:endParaRPr kumimoji="0" lang="ro-RO" altLang="ro-RO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ro-RO" altLang="ro-RO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ro-RO" altLang="ro-RO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ro-RO" altLang="ro-RO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ro-RO" altLang="ro-RO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ro-RO" altLang="ro-RO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066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>
            <a:normAutofit/>
          </a:bodyPr>
          <a:lstStyle/>
          <a:p>
            <a:pPr algn="ctr"/>
            <a:r>
              <a:rPr lang="ro-RO" sz="2800" i="1" dirty="0">
                <a:solidFill>
                  <a:srgbClr val="FF0000"/>
                </a:solidFill>
                <a:latin typeface="Arial Black" panose="020B0A04020102020204" pitchFamily="34" charset="0"/>
              </a:rPr>
              <a:t>Cuvinte  paronime</a:t>
            </a:r>
            <a:endParaRPr lang="ro-RO" sz="2800" dirty="0">
              <a:latin typeface="Arial Black" panose="020B0A040201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18655" y="1357745"/>
            <a:ext cx="2521527" cy="4973782"/>
          </a:xfrm>
          <a:prstGeom prst="verticalScrol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Ș-S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şoc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-soc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şale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-sale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şură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-sură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fişă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-fisă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muşcă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-    muscă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paşă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-pasă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pişc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-pisc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2978728" y="1357745"/>
            <a:ext cx="2687782" cy="4973782"/>
          </a:xfrm>
          <a:prstGeom prst="verticalScrol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 Ș-J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effectLst/>
                <a:latin typeface="Arial Black" panose="020B0A04020102020204" pitchFamily="34" charset="0"/>
              </a:rPr>
              <a:t>şoc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-joc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  </a:t>
            </a: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effectLst/>
                <a:latin typeface="Arial Black" panose="020B0A04020102020204" pitchFamily="34" charset="0"/>
              </a:rPr>
              <a:t>şir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-jir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  </a:t>
            </a: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effectLst/>
                <a:latin typeface="Arial Black" panose="020B0A04020102020204" pitchFamily="34" charset="0"/>
              </a:rPr>
              <a:t>şale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-jale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  </a:t>
            </a: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effectLst/>
                <a:latin typeface="Arial Black" panose="020B0A04020102020204" pitchFamily="34" charset="0"/>
              </a:rPr>
              <a:t>şură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-jură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  </a:t>
            </a: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effectLst/>
                <a:latin typeface="Arial Black" panose="020B0A04020102020204" pitchFamily="34" charset="0"/>
              </a:rPr>
              <a:t>şapcă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-japcă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  </a:t>
            </a: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effectLst/>
                <a:latin typeface="Arial Black" panose="020B0A04020102020204" pitchFamily="34" charset="0"/>
              </a:rPr>
              <a:t>prăşit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-prăjit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  </a:t>
            </a:r>
            <a:r>
              <a:rPr kumimoji="0" lang="ro-RO" altLang="ro-RO" sz="2000" b="0" i="0" u="none" strike="noStrike" cap="none" normalizeH="0" baseline="0" dirty="0" err="1" smtClean="0">
                <a:ln>
                  <a:noFill/>
                </a:ln>
                <a:effectLst/>
                <a:latin typeface="Arial Black" panose="020B0A04020102020204" pitchFamily="34" charset="0"/>
              </a:rPr>
              <a:t>prăşitură</a:t>
            </a: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-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effectLst/>
                <a:latin typeface="Arial Black" panose="020B0A04020102020204" pitchFamily="34" charset="0"/>
              </a:rPr>
              <a:t>      prăjitură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666511" y="1246910"/>
            <a:ext cx="3505198" cy="4973782"/>
          </a:xfrm>
          <a:prstGeom prst="verticalScrol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o-RO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Ş-D-L-N-P-R-T-Ţ</a:t>
            </a:r>
            <a:endParaRPr kumimoji="0" lang="ro-RO" altLang="ro-RO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 Black" panose="020B0A04020102020204" pitchFamily="34" charset="0"/>
            </a:endParaRPr>
          </a:p>
          <a:p>
            <a:pPr algn="ctr"/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 </a:t>
            </a:r>
            <a:r>
              <a:rPr lang="ro-RO" sz="2000" dirty="0" err="1">
                <a:latin typeface="Arial Black" panose="020B0A04020102020204" pitchFamily="34" charset="0"/>
              </a:rPr>
              <a:t>uşă</a:t>
            </a:r>
            <a:r>
              <a:rPr lang="ro-RO" sz="2000" dirty="0">
                <a:latin typeface="Arial Black" panose="020B0A04020102020204" pitchFamily="34" charset="0"/>
              </a:rPr>
              <a:t>-udă</a:t>
            </a:r>
          </a:p>
          <a:p>
            <a:pPr algn="ctr"/>
            <a:r>
              <a:rPr lang="ro-RO" sz="2000" dirty="0" err="1">
                <a:latin typeface="Arial Black" panose="020B0A04020102020204" pitchFamily="34" charset="0"/>
              </a:rPr>
              <a:t>caş</a:t>
            </a:r>
            <a:r>
              <a:rPr lang="ro-RO" sz="2000" dirty="0">
                <a:latin typeface="Arial Black" panose="020B0A04020102020204" pitchFamily="34" charset="0"/>
              </a:rPr>
              <a:t>-cal</a:t>
            </a:r>
          </a:p>
          <a:p>
            <a:pPr algn="ctr"/>
            <a:r>
              <a:rPr lang="ro-RO" sz="2000" dirty="0" err="1">
                <a:latin typeface="Arial Black" panose="020B0A04020102020204" pitchFamily="34" charset="0"/>
              </a:rPr>
              <a:t>muşcă</a:t>
            </a:r>
            <a:r>
              <a:rPr lang="ro-RO" sz="2000" dirty="0">
                <a:latin typeface="Arial Black" panose="020B0A04020102020204" pitchFamily="34" charset="0"/>
              </a:rPr>
              <a:t>-muncă</a:t>
            </a:r>
          </a:p>
          <a:p>
            <a:pPr algn="ctr"/>
            <a:r>
              <a:rPr lang="ro-RO" sz="2000" dirty="0" err="1">
                <a:latin typeface="Arial Black" panose="020B0A04020102020204" pitchFamily="34" charset="0"/>
              </a:rPr>
              <a:t>caş</a:t>
            </a:r>
            <a:r>
              <a:rPr lang="ro-RO" sz="2000" dirty="0">
                <a:latin typeface="Arial Black" panose="020B0A04020102020204" pitchFamily="34" charset="0"/>
              </a:rPr>
              <a:t>-cap</a:t>
            </a:r>
          </a:p>
          <a:p>
            <a:pPr algn="ctr"/>
            <a:r>
              <a:rPr lang="ro-RO" sz="2000" dirty="0" err="1">
                <a:latin typeface="Arial Black" panose="020B0A04020102020204" pitchFamily="34" charset="0"/>
              </a:rPr>
              <a:t>deşarte</a:t>
            </a:r>
            <a:r>
              <a:rPr lang="ro-RO" sz="2000" dirty="0">
                <a:latin typeface="Arial Black" panose="020B0A04020102020204" pitchFamily="34" charset="0"/>
              </a:rPr>
              <a:t>-departe</a:t>
            </a:r>
          </a:p>
          <a:p>
            <a:pPr algn="ctr"/>
            <a:r>
              <a:rPr lang="ro-RO" sz="2000" dirty="0" err="1">
                <a:latin typeface="Arial Black" panose="020B0A04020102020204" pitchFamily="34" charset="0"/>
              </a:rPr>
              <a:t>caş</a:t>
            </a:r>
            <a:r>
              <a:rPr lang="ro-RO" sz="2000" dirty="0">
                <a:latin typeface="Arial Black" panose="020B0A04020102020204" pitchFamily="34" charset="0"/>
              </a:rPr>
              <a:t>-car</a:t>
            </a:r>
          </a:p>
          <a:p>
            <a:pPr algn="ctr"/>
            <a:r>
              <a:rPr lang="ro-RO" sz="2000" dirty="0" err="1">
                <a:latin typeface="Arial Black" panose="020B0A04020102020204" pitchFamily="34" charset="0"/>
              </a:rPr>
              <a:t>coş</a:t>
            </a:r>
            <a:r>
              <a:rPr lang="ro-RO" sz="2000" dirty="0">
                <a:latin typeface="Arial Black" panose="020B0A04020102020204" pitchFamily="34" charset="0"/>
              </a:rPr>
              <a:t>-cot</a:t>
            </a:r>
          </a:p>
          <a:p>
            <a:pPr algn="ctr"/>
            <a:r>
              <a:rPr lang="ro-RO" sz="2000" dirty="0" err="1">
                <a:latin typeface="Arial Black" panose="020B0A04020102020204" pitchFamily="34" charset="0"/>
              </a:rPr>
              <a:t>moş-moţ</a:t>
            </a:r>
            <a:endParaRPr lang="ro-RO" sz="2000" dirty="0">
              <a:latin typeface="Arial Black" panose="020B0A04020102020204" pitchFamily="34" charset="0"/>
            </a:endParaRPr>
          </a:p>
        </p:txBody>
      </p: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9171709" y="1357745"/>
            <a:ext cx="2687782" cy="4973782"/>
          </a:xfrm>
          <a:prstGeom prst="verticalScrol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 J-F  </a:t>
            </a:r>
          </a:p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o-RO" altLang="ro-RO" sz="2000" dirty="0">
                <a:latin typeface="Arial Black" panose="020B0A04020102020204" pitchFamily="34" charset="0"/>
              </a:rPr>
              <a:t>jar-far</a:t>
            </a:r>
          </a:p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o-RO" altLang="ro-RO" sz="2000" dirty="0">
                <a:latin typeface="Arial Black" panose="020B0A04020102020204" pitchFamily="34" charset="0"/>
              </a:rPr>
              <a:t>Jiu-fiu</a:t>
            </a:r>
          </a:p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o-RO" altLang="ro-RO" sz="2000" dirty="0">
                <a:latin typeface="Arial Black" panose="020B0A04020102020204" pitchFamily="34" charset="0"/>
              </a:rPr>
              <a:t>jir-fir</a:t>
            </a:r>
          </a:p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o-RO" altLang="ro-RO" sz="2000" dirty="0">
                <a:latin typeface="Arial Black" panose="020B0A04020102020204" pitchFamily="34" charset="0"/>
              </a:rPr>
              <a:t>joc-foc</a:t>
            </a:r>
          </a:p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o-RO" altLang="ro-RO" sz="2000" dirty="0">
                <a:latin typeface="Arial Black" panose="020B0A04020102020204" pitchFamily="34" charset="0"/>
              </a:rPr>
              <a:t>jur-fur</a:t>
            </a:r>
          </a:p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o-RO" altLang="ro-RO" sz="2000" dirty="0">
                <a:latin typeface="Arial Black" panose="020B0A04020102020204" pitchFamily="34" charset="0"/>
              </a:rPr>
              <a:t>jură-fură</a:t>
            </a:r>
          </a:p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o-RO" altLang="ro-RO" sz="2000" dirty="0">
                <a:latin typeface="Arial Black" panose="020B0A04020102020204" pitchFamily="34" charset="0"/>
              </a:rPr>
              <a:t>justă-fustă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ro-RO" altLang="ro-RO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528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6257"/>
          </a:xfrm>
        </p:spPr>
        <p:txBody>
          <a:bodyPr>
            <a:normAutofit/>
          </a:bodyPr>
          <a:lstStyle/>
          <a:p>
            <a:pPr algn="ctr"/>
            <a:r>
              <a:rPr lang="ro-RO" sz="2800" i="1" dirty="0">
                <a:solidFill>
                  <a:srgbClr val="FF0000"/>
                </a:solidFill>
                <a:latin typeface="Arial Black" panose="020B0A04020102020204" pitchFamily="34" charset="0"/>
              </a:rPr>
              <a:t>Cuvinte  paronime</a:t>
            </a:r>
            <a:endParaRPr lang="ro-RO" sz="2800" dirty="0">
              <a:latin typeface="Arial Black" panose="020B0A040201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74519" y="1316614"/>
            <a:ext cx="11242962" cy="2119313"/>
          </a:xfrm>
          <a:prstGeom prst="flowChartTerminator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  </a:t>
            </a:r>
            <a:r>
              <a:rPr lang="ro-RO" altLang="ro-RO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J-C-B-V-Z-S-Ț-P-T</a:t>
            </a:r>
            <a:endParaRPr kumimoji="0" lang="ro-RO" altLang="ro-R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jar-car		jar-bar		jale-vale		jar-zar		jos-ros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joc-coc 	jir-bir		jenă-venă		jale-zale	jar-</a:t>
            </a:r>
            <a:r>
              <a:rPr kumimoji="0" lang="ro-RO" altLang="ro-RO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ţar</a:t>
            </a:r>
            <a:endParaRPr lang="ro-RO" altLang="ro-RO" dirty="0">
              <a:latin typeface="Arial Black" panose="020B0A040201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jos-cos		jale-bale	cojite-copite   		joia-</a:t>
            </a:r>
            <a:r>
              <a:rPr kumimoji="0" lang="ro-RO" altLang="ro-RO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Zoia</a:t>
            </a:r>
            <a:r>
              <a:rPr kumimoji="0" lang="ro-RO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	plajă-plată</a:t>
            </a:r>
          </a:p>
        </p:txBody>
      </p:sp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474519" y="3741159"/>
            <a:ext cx="11242962" cy="3020291"/>
          </a:xfrm>
          <a:prstGeom prst="flowChartTerminator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o-RO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  </a:t>
            </a:r>
            <a:r>
              <a:rPr lang="ro-RO" altLang="ro-RO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F-V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ro-RO" dirty="0" smtClean="0">
                <a:latin typeface="Arial Black" panose="020B0A04020102020204" pitchFamily="34" charset="0"/>
              </a:rPr>
              <a:t>far-var	     fag-vag	fals-vals       fii- vii	    fin-vin	fie-vie       foi-voi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lang="ro-RO" dirty="0" smtClean="0">
              <a:latin typeface="Arial Black" panose="020B0A04020102020204" pitchFamily="34" charset="0"/>
            </a:endParaRPr>
          </a:p>
          <a:p>
            <a:pPr algn="just"/>
            <a:r>
              <a:rPr lang="ro-RO" dirty="0">
                <a:latin typeface="Arial Black" panose="020B0A04020102020204" pitchFamily="34" charset="0"/>
              </a:rPr>
              <a:t>fată –</a:t>
            </a:r>
            <a:r>
              <a:rPr lang="ro-RO" dirty="0" smtClean="0">
                <a:latin typeface="Arial Black" panose="020B0A04020102020204" pitchFamily="34" charset="0"/>
              </a:rPr>
              <a:t>vată 	facă </a:t>
            </a:r>
            <a:r>
              <a:rPr lang="ro-RO" dirty="0">
                <a:latin typeface="Arial Black" panose="020B0A04020102020204" pitchFamily="34" charset="0"/>
              </a:rPr>
              <a:t>– </a:t>
            </a:r>
            <a:r>
              <a:rPr lang="ro-RO" dirty="0" smtClean="0">
                <a:latin typeface="Arial Black" panose="020B0A04020102020204" pitchFamily="34" charset="0"/>
              </a:rPr>
              <a:t>vacă	fană – vană	file </a:t>
            </a:r>
            <a:r>
              <a:rPr lang="ro-RO" dirty="0">
                <a:latin typeface="Arial Black" panose="020B0A04020102020204" pitchFamily="34" charset="0"/>
              </a:rPr>
              <a:t>– </a:t>
            </a:r>
            <a:r>
              <a:rPr lang="ro-RO" dirty="0" smtClean="0">
                <a:latin typeface="Arial Black" panose="020B0A04020102020204" pitchFamily="34" charset="0"/>
              </a:rPr>
              <a:t>vile	fină </a:t>
            </a:r>
            <a:r>
              <a:rPr lang="ro-RO" dirty="0">
                <a:latin typeface="Arial Black" panose="020B0A04020102020204" pitchFamily="34" charset="0"/>
              </a:rPr>
              <a:t>– </a:t>
            </a:r>
            <a:r>
              <a:rPr lang="ro-RO" dirty="0" smtClean="0">
                <a:latin typeface="Arial Black" panose="020B0A04020102020204" pitchFamily="34" charset="0"/>
              </a:rPr>
              <a:t>vină</a:t>
            </a:r>
          </a:p>
          <a:p>
            <a:pPr algn="just"/>
            <a:endParaRPr lang="ro-RO" dirty="0">
              <a:latin typeface="Arial Black" panose="020B0A04020102020204" pitchFamily="34" charset="0"/>
            </a:endParaRPr>
          </a:p>
          <a:p>
            <a:pPr algn="just"/>
            <a:r>
              <a:rPr lang="ro-RO" dirty="0">
                <a:latin typeface="Arial Black" panose="020B0A04020102020204" pitchFamily="34" charset="0"/>
              </a:rPr>
              <a:t>frac – </a:t>
            </a:r>
            <a:r>
              <a:rPr lang="ro-RO" dirty="0" smtClean="0">
                <a:latin typeface="Arial Black" panose="020B0A04020102020204" pitchFamily="34" charset="0"/>
              </a:rPr>
              <a:t>vrac	ferigă – verigă		feston </a:t>
            </a:r>
            <a:r>
              <a:rPr lang="ro-RO" dirty="0">
                <a:latin typeface="Arial Black" panose="020B0A04020102020204" pitchFamily="34" charset="0"/>
              </a:rPr>
              <a:t>– </a:t>
            </a:r>
            <a:r>
              <a:rPr lang="ro-RO" dirty="0" smtClean="0">
                <a:latin typeface="Arial Black" panose="020B0A04020102020204" pitchFamily="34" charset="0"/>
              </a:rPr>
              <a:t>veston	afară </a:t>
            </a:r>
            <a:r>
              <a:rPr lang="ro-RO" dirty="0">
                <a:latin typeface="Arial Black" panose="020B0A04020102020204" pitchFamily="34" charset="0"/>
              </a:rPr>
              <a:t>- avară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lang="ro-RO" dirty="0">
              <a:latin typeface="Arial Black" panose="020B0A040201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ro-RO" altLang="ro-R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725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/>
          </a:bodyPr>
          <a:lstStyle/>
          <a:p>
            <a:pPr algn="ctr"/>
            <a:r>
              <a:rPr lang="ro-RO" sz="2800" i="1" dirty="0">
                <a:solidFill>
                  <a:srgbClr val="FF0000"/>
                </a:solidFill>
                <a:latin typeface="Arial Black" panose="020B0A04020102020204" pitchFamily="34" charset="0"/>
              </a:rPr>
              <a:t>Cuvinte  paronime</a:t>
            </a:r>
            <a:endParaRPr lang="ro-RO" sz="2800" dirty="0">
              <a:latin typeface="Arial Black" panose="020B0A04020102020204" pitchFamily="34" charset="0"/>
            </a:endParaRPr>
          </a:p>
        </p:txBody>
      </p:sp>
      <p:sp>
        <p:nvSpPr>
          <p:cNvPr id="12" name="Dreptunghi rotunjit 11"/>
          <p:cNvSpPr/>
          <p:nvPr/>
        </p:nvSpPr>
        <p:spPr>
          <a:xfrm>
            <a:off x="3865417" y="1454726"/>
            <a:ext cx="2701637" cy="343592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P-T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ai-tai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un-tun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ot-tot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t</a:t>
            </a:r>
            <a:r>
              <a:rPr lang="ro-RO" dirty="0" smtClean="0">
                <a:latin typeface="Arial Black" panose="020B0A04020102020204" pitchFamily="34" charset="0"/>
              </a:rPr>
              <a:t>op-tot</a:t>
            </a:r>
          </a:p>
          <a:p>
            <a:pPr algn="ctr"/>
            <a:r>
              <a:rPr lang="ro-RO" dirty="0" smtClean="0">
                <a:latin typeface="Arial Black" panose="020B0A04020102020204" pitchFamily="34" charset="0"/>
              </a:rPr>
              <a:t>sap-sat</a:t>
            </a:r>
          </a:p>
          <a:p>
            <a:pPr algn="ctr"/>
            <a:r>
              <a:rPr lang="ro-RO" dirty="0" smtClean="0">
                <a:latin typeface="Arial Black" panose="020B0A04020102020204" pitchFamily="34" charset="0"/>
              </a:rPr>
              <a:t>port-tort</a:t>
            </a:r>
          </a:p>
          <a:p>
            <a:pPr algn="ctr"/>
            <a:r>
              <a:rPr lang="ro-RO" dirty="0" smtClean="0">
                <a:latin typeface="Arial Black" panose="020B0A04020102020204" pitchFamily="34" charset="0"/>
              </a:rPr>
              <a:t>papă-tată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a</a:t>
            </a:r>
            <a:r>
              <a:rPr lang="ro-RO" dirty="0" smtClean="0">
                <a:latin typeface="Arial Black" panose="020B0A04020102020204" pitchFamily="34" charset="0"/>
              </a:rPr>
              <a:t>pare-atare</a:t>
            </a:r>
          </a:p>
          <a:p>
            <a:pPr algn="ctr"/>
            <a:r>
              <a:rPr lang="ro-RO" dirty="0" smtClean="0">
                <a:latin typeface="Arial Black" panose="020B0A04020102020204" pitchFamily="34" charset="0"/>
              </a:rPr>
              <a:t>scop-scot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s</a:t>
            </a:r>
            <a:r>
              <a:rPr lang="ro-RO" dirty="0" smtClean="0">
                <a:latin typeface="Arial Black" panose="020B0A04020102020204" pitchFamily="34" charset="0"/>
              </a:rPr>
              <a:t>upă-sută</a:t>
            </a:r>
            <a:endParaRPr lang="ro-RO" dirty="0">
              <a:latin typeface="Arial Black" panose="020B0A04020102020204" pitchFamily="34" charset="0"/>
            </a:endParaRPr>
          </a:p>
        </p:txBody>
      </p:sp>
      <p:sp>
        <p:nvSpPr>
          <p:cNvPr id="14" name="Dreptunghi rotunjit 13"/>
          <p:cNvSpPr/>
          <p:nvPr/>
        </p:nvSpPr>
        <p:spPr>
          <a:xfrm>
            <a:off x="616528" y="1454726"/>
            <a:ext cx="2327565" cy="34359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o-RO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P-B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ac-bac</a:t>
            </a:r>
          </a:p>
          <a:p>
            <a:pPr algn="ctr"/>
            <a:r>
              <a:rPr lang="ro-RO" dirty="0" smtClean="0">
                <a:latin typeface="Arial Black" panose="020B0A04020102020204" pitchFamily="34" charset="0"/>
              </a:rPr>
              <a:t>pai-bai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al-bal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as-bas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at-bat</a:t>
            </a:r>
          </a:p>
          <a:p>
            <a:pPr algn="ctr"/>
            <a:r>
              <a:rPr lang="ro-RO" dirty="0" smtClean="0">
                <a:latin typeface="Arial Black" panose="020B0A04020102020204" pitchFamily="34" charset="0"/>
              </a:rPr>
              <a:t>pir-bir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is-bis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un-bun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ot-bot</a:t>
            </a:r>
          </a:p>
          <a:p>
            <a:pPr algn="ctr"/>
            <a:r>
              <a:rPr lang="ro-RO" dirty="0" smtClean="0">
                <a:latin typeface="Arial Black" panose="020B0A04020102020204" pitchFamily="34" charset="0"/>
              </a:rPr>
              <a:t>pol-bol</a:t>
            </a:r>
          </a:p>
          <a:p>
            <a:pPr algn="ctr"/>
            <a:endParaRPr lang="ro-RO" dirty="0" smtClean="0"/>
          </a:p>
          <a:p>
            <a:pPr algn="ctr"/>
            <a:endParaRPr lang="ro-RO" dirty="0"/>
          </a:p>
        </p:txBody>
      </p:sp>
      <p:sp>
        <p:nvSpPr>
          <p:cNvPr id="16" name="Dreptunghi rotunjit 15"/>
          <p:cNvSpPr/>
          <p:nvPr/>
        </p:nvSpPr>
        <p:spPr>
          <a:xfrm>
            <a:off x="7412181" y="1454725"/>
            <a:ext cx="3394363" cy="34359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P-B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apa-baba</a:t>
            </a:r>
          </a:p>
          <a:p>
            <a:pPr algn="ctr"/>
            <a:r>
              <a:rPr lang="ro-RO" dirty="0" smtClean="0">
                <a:latin typeface="Arial Black" panose="020B0A04020102020204" pitchFamily="34" charset="0"/>
              </a:rPr>
              <a:t>paie-baie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ară-bară</a:t>
            </a:r>
          </a:p>
          <a:p>
            <a:pPr algn="ctr"/>
            <a:r>
              <a:rPr lang="ro-RO" dirty="0" smtClean="0">
                <a:latin typeface="Arial Black" panose="020B0A04020102020204" pitchFamily="34" charset="0"/>
              </a:rPr>
              <a:t>pile-bile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lană-</a:t>
            </a:r>
            <a:r>
              <a:rPr lang="ro-RO" dirty="0" err="1" smtClean="0">
                <a:latin typeface="Arial Black" panose="020B0A04020102020204" pitchFamily="34" charset="0"/>
              </a:rPr>
              <a:t>blan</a:t>
            </a:r>
            <a:r>
              <a:rPr lang="ro-RO" dirty="0" smtClean="0">
                <a:latin typeface="Arial Black" panose="020B0A04020102020204" pitchFamily="34" charset="0"/>
              </a:rPr>
              <a:t>-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p</a:t>
            </a:r>
            <a:r>
              <a:rPr lang="ro-RO" dirty="0" smtClean="0">
                <a:latin typeface="Arial Black" panose="020B0A04020102020204" pitchFamily="34" charset="0"/>
              </a:rPr>
              <a:t>rună-brună</a:t>
            </a:r>
          </a:p>
          <a:p>
            <a:pPr algn="ctr"/>
            <a:r>
              <a:rPr lang="ro-RO" dirty="0">
                <a:latin typeface="Arial Black" panose="020B0A04020102020204" pitchFamily="34" charset="0"/>
              </a:rPr>
              <a:t>a</a:t>
            </a:r>
            <a:r>
              <a:rPr lang="ro-RO" dirty="0" smtClean="0">
                <a:latin typeface="Arial Black" panose="020B0A04020102020204" pitchFamily="34" charset="0"/>
              </a:rPr>
              <a:t>lpine-albine</a:t>
            </a:r>
          </a:p>
          <a:p>
            <a:r>
              <a:rPr lang="ro-RO" dirty="0" smtClean="0">
                <a:latin typeface="Arial Black" panose="020B0A04020102020204" pitchFamily="34" charset="0"/>
              </a:rPr>
              <a:t>pompoane-bomboane</a:t>
            </a:r>
          </a:p>
          <a:p>
            <a:pPr algn="ctr"/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730715503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183</Words>
  <Application>Microsoft Office PowerPoint</Application>
  <PresentationFormat>Ecran lat</PresentationFormat>
  <Paragraphs>158</Paragraphs>
  <Slides>5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Times New Roman</vt:lpstr>
      <vt:lpstr>Temă Office</vt:lpstr>
      <vt:lpstr>Cuvinte  paronime</vt:lpstr>
      <vt:lpstr>Cuvinte  paronime</vt:lpstr>
      <vt:lpstr>Cuvinte  paronime</vt:lpstr>
      <vt:lpstr>Cuvinte  paronime</vt:lpstr>
      <vt:lpstr>Cuvinte  paronime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Windows User</dc:creator>
  <cp:lastModifiedBy>Windows User</cp:lastModifiedBy>
  <cp:revision>11</cp:revision>
  <dcterms:created xsi:type="dcterms:W3CDTF">2020-03-17T20:38:08Z</dcterms:created>
  <dcterms:modified xsi:type="dcterms:W3CDTF">2020-03-18T10:31:00Z</dcterms:modified>
</cp:coreProperties>
</file>